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notesMasterIdLst>
    <p:notesMasterId r:id="rId49"/>
  </p:notesMasterIdLst>
  <p:sldIdLst>
    <p:sldId id="256" r:id="rId3"/>
    <p:sldId id="272" r:id="rId4"/>
    <p:sldId id="296" r:id="rId5"/>
    <p:sldId id="273" r:id="rId6"/>
    <p:sldId id="297" r:id="rId7"/>
    <p:sldId id="298" r:id="rId8"/>
    <p:sldId id="299" r:id="rId9"/>
    <p:sldId id="301" r:id="rId10"/>
    <p:sldId id="274" r:id="rId11"/>
    <p:sldId id="305" r:id="rId12"/>
    <p:sldId id="302" r:id="rId13"/>
    <p:sldId id="308" r:id="rId14"/>
    <p:sldId id="304" r:id="rId15"/>
    <p:sldId id="306" r:id="rId16"/>
    <p:sldId id="307" r:id="rId17"/>
    <p:sldId id="309" r:id="rId18"/>
    <p:sldId id="311" r:id="rId19"/>
    <p:sldId id="312" r:id="rId20"/>
    <p:sldId id="313" r:id="rId21"/>
    <p:sldId id="314" r:id="rId22"/>
    <p:sldId id="315" r:id="rId23"/>
    <p:sldId id="316" r:id="rId24"/>
    <p:sldId id="319" r:id="rId25"/>
    <p:sldId id="318" r:id="rId26"/>
    <p:sldId id="317" r:id="rId27"/>
    <p:sldId id="320" r:id="rId28"/>
    <p:sldId id="325" r:id="rId29"/>
    <p:sldId id="322" r:id="rId30"/>
    <p:sldId id="323" r:id="rId31"/>
    <p:sldId id="326" r:id="rId32"/>
    <p:sldId id="324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7" r:id="rId43"/>
    <p:sldId id="340" r:id="rId44"/>
    <p:sldId id="339" r:id="rId45"/>
    <p:sldId id="341" r:id="rId46"/>
    <p:sldId id="342" r:id="rId47"/>
    <p:sldId id="271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C3D"/>
    <a:srgbClr val="BF3420"/>
    <a:srgbClr val="1A7BAE"/>
    <a:srgbClr val="95BC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6799" autoAdjust="0"/>
  </p:normalViewPr>
  <p:slideViewPr>
    <p:cSldViewPr snapToGrid="0">
      <p:cViewPr varScale="1">
        <p:scale>
          <a:sx n="99" d="100"/>
          <a:sy n="99" d="100"/>
        </p:scale>
        <p:origin x="9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0947E4-6301-4072-875E-A7F9070C6580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D35F7-953E-4B0C-B2F9-1060849AA8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621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工程： 最优控制</a:t>
            </a:r>
            <a:endParaRPr lang="en-US" altLang="zh-CN" dirty="0" smtClean="0"/>
          </a:p>
          <a:p>
            <a:r>
              <a:rPr lang="zh-CN" altLang="en-US" dirty="0" smtClean="0"/>
              <a:t>数学： 运筹学</a:t>
            </a:r>
            <a:endParaRPr lang="en-US" altLang="zh-CN" dirty="0" smtClean="0"/>
          </a:p>
          <a:p>
            <a:r>
              <a:rPr lang="zh-CN" altLang="en-US" dirty="0" smtClean="0"/>
              <a:t>经济：博弈论</a:t>
            </a:r>
            <a:endParaRPr lang="en-US" altLang="zh-CN" dirty="0" smtClean="0"/>
          </a:p>
          <a:p>
            <a:r>
              <a:rPr lang="zh-CN" altLang="en-US" dirty="0" smtClean="0"/>
              <a:t>心理学：工具性条件反射</a:t>
            </a:r>
            <a:endParaRPr lang="en-US" altLang="zh-CN" dirty="0" smtClean="0"/>
          </a:p>
          <a:p>
            <a:r>
              <a:rPr lang="zh-CN" altLang="en-US" dirty="0" smtClean="0"/>
              <a:t>神经科学：奖励系统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D35F7-953E-4B0C-B2F9-1060849AA87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802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D35F7-953E-4B0C-B2F9-1060849AA87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240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举例：股票投资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D35F7-953E-4B0C-B2F9-1060849AA87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827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网络权重一个小的变化造成</a:t>
            </a:r>
            <a:r>
              <a:rPr lang="en-US" altLang="zh-CN" dirty="0" smtClean="0"/>
              <a:t>action</a:t>
            </a:r>
            <a:r>
              <a:rPr lang="zh-CN" altLang="en-US" dirty="0" smtClean="0"/>
              <a:t>分布较大的变化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Q</a:t>
            </a:r>
            <a:r>
              <a:rPr lang="zh-CN" altLang="en-US" dirty="0" smtClean="0"/>
              <a:t>值是折现的未来</a:t>
            </a:r>
            <a:r>
              <a:rPr lang="en-US" altLang="zh-CN" dirty="0" smtClean="0"/>
              <a:t>reward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D35F7-953E-4B0C-B2F9-1060849AA875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508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Sarsa</a:t>
            </a:r>
            <a:r>
              <a:rPr lang="zh-CN" altLang="en-US" dirty="0" smtClean="0"/>
              <a:t>：线性算法</a:t>
            </a:r>
            <a:r>
              <a:rPr lang="en-US" altLang="zh-CN" dirty="0" smtClean="0"/>
              <a:t>+</a:t>
            </a:r>
            <a:r>
              <a:rPr lang="zh-CN" altLang="en-US" dirty="0" smtClean="0"/>
              <a:t>人工特征</a:t>
            </a:r>
            <a:endParaRPr lang="en-US" altLang="zh-CN" dirty="0" smtClean="0"/>
          </a:p>
          <a:p>
            <a:r>
              <a:rPr lang="en-US" altLang="zh-CN" dirty="0" smtClean="0"/>
              <a:t>Contingency: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Sarsa</a:t>
            </a:r>
            <a:r>
              <a:rPr lang="zh-CN" altLang="en-US" baseline="0" dirty="0" smtClean="0"/>
              <a:t>改进，特征增多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err="1" smtClean="0"/>
              <a:t>HNeat</a:t>
            </a:r>
            <a:r>
              <a:rPr lang="en-US" altLang="zh-CN" baseline="0" dirty="0" smtClean="0"/>
              <a:t> Best</a:t>
            </a:r>
            <a:r>
              <a:rPr lang="zh-CN" altLang="en-US" baseline="0" dirty="0" smtClean="0"/>
              <a:t>：人工设计的物体识别算法（物体种类</a:t>
            </a:r>
            <a:r>
              <a:rPr lang="en-US" altLang="zh-CN" baseline="0" dirty="0" smtClean="0"/>
              <a:t>+</a:t>
            </a:r>
            <a:r>
              <a:rPr lang="zh-CN" altLang="en-US" baseline="0" dirty="0" smtClean="0"/>
              <a:t>位置）</a:t>
            </a:r>
            <a:endParaRPr lang="en-US" altLang="zh-CN" baseline="0" dirty="0" smtClean="0"/>
          </a:p>
          <a:p>
            <a:r>
              <a:rPr lang="en-US" altLang="zh-CN" baseline="0" dirty="0" err="1" smtClean="0"/>
              <a:t>Hneat</a:t>
            </a:r>
            <a:r>
              <a:rPr lang="en-US" altLang="zh-CN" baseline="0" dirty="0" smtClean="0"/>
              <a:t> Pixel</a:t>
            </a:r>
            <a:r>
              <a:rPr lang="zh-CN" altLang="en-US" baseline="0" dirty="0" smtClean="0"/>
              <a:t>：</a:t>
            </a:r>
            <a:r>
              <a:rPr lang="en-US" altLang="zh-CN" baseline="0" dirty="0" smtClean="0"/>
              <a:t>8color</a:t>
            </a:r>
            <a:r>
              <a:rPr lang="zh-CN" altLang="en-US" baseline="0" dirty="0" smtClean="0"/>
              <a:t>通道，每个通道都识别物体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对随机扰动比较敏感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D35F7-953E-4B0C-B2F9-1060849AA875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960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280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530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008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790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3698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6" name="矩形 15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7124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168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9" name="矩形 8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712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850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013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64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593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79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47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94B97-8E97-44CB-AD04-C79E9841A76C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E34AA-BD26-410D-B5BC-D4FAAB3B9E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00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87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62869" y="2866535"/>
            <a:ext cx="12064181" cy="6463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en-US" altLang="zh-CN" sz="3600" b="1" dirty="0"/>
              <a:t>Playing Atari with </a:t>
            </a:r>
            <a:r>
              <a:rPr lang="en-US" altLang="zh-CN" sz="3600" b="1" dirty="0" smtClean="0"/>
              <a:t>Deep </a:t>
            </a:r>
            <a:r>
              <a:rPr lang="en-US" altLang="zh-CN" sz="3600" b="1" dirty="0"/>
              <a:t>Reinforcement Learning</a:t>
            </a:r>
            <a:r>
              <a:rPr lang="en-US" altLang="zh-CN" sz="3600" dirty="0"/>
              <a:t> 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99736" y="4040775"/>
            <a:ext cx="9190448" cy="830993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r"/>
            <a:r>
              <a:rPr kumimoji="1"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Volodymyr</a:t>
            </a:r>
            <a:r>
              <a:rPr kumimoji="1"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Mnih</a:t>
            </a:r>
            <a:r>
              <a:rPr lang="en-US" altLang="zh-CN" sz="2400" dirty="0" smtClean="0"/>
              <a:t>, </a:t>
            </a:r>
            <a:r>
              <a:rPr kumimoji="1"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David Silver</a:t>
            </a:r>
          </a:p>
          <a:p>
            <a:pPr algn="r"/>
            <a:r>
              <a:rPr kumimoji="1"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Google </a:t>
            </a:r>
            <a:r>
              <a:rPr kumimoji="1"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DeepMind</a:t>
            </a:r>
            <a:endParaRPr kumimoji="1" lang="en-US" altLang="zh-C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47210" y="3643161"/>
            <a:ext cx="10175756" cy="137017"/>
          </a:xfrm>
          <a:prstGeom prst="rect">
            <a:avLst/>
          </a:prstGeom>
          <a:solidFill>
            <a:srgbClr val="FABC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992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Reinforcement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L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earning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in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N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utshell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071615" cy="3990321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/>
              <a:t>RL is a general-purpose framework for decision-making</a:t>
            </a:r>
            <a:endParaRPr lang="en-US" altLang="zh-CN" sz="2800" dirty="0" smtClean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2400" dirty="0" smtClean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RL </a:t>
            </a:r>
            <a:r>
              <a:rPr lang="en-US" altLang="zh-CN" sz="2400" dirty="0" smtClean="0"/>
              <a:t>has an </a:t>
            </a:r>
            <a:r>
              <a:rPr lang="en-US" altLang="zh-CN" sz="2400" dirty="0">
                <a:solidFill>
                  <a:srgbClr val="FF0000"/>
                </a:solidFill>
              </a:rPr>
              <a:t>agent</a:t>
            </a:r>
            <a:r>
              <a:rPr lang="en-US" altLang="zh-CN" sz="2400" dirty="0"/>
              <a:t> with the capacity to </a:t>
            </a:r>
            <a:r>
              <a:rPr lang="en-US" altLang="zh-CN" sz="2400" dirty="0" smtClean="0"/>
              <a:t>act</a:t>
            </a:r>
            <a:endParaRPr lang="zh-CN" altLang="en-US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Each </a:t>
            </a:r>
            <a:r>
              <a:rPr lang="en-US" altLang="zh-CN" sz="2400" dirty="0">
                <a:solidFill>
                  <a:srgbClr val="FF0000"/>
                </a:solidFill>
              </a:rPr>
              <a:t>action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influences </a:t>
            </a:r>
            <a:r>
              <a:rPr lang="en-US" altLang="zh-CN" sz="2400" dirty="0"/>
              <a:t>the </a:t>
            </a:r>
            <a:r>
              <a:rPr lang="en-US" altLang="zh-CN" sz="2400" dirty="0" smtClean="0"/>
              <a:t>agent‘s </a:t>
            </a:r>
            <a:r>
              <a:rPr lang="en-US" altLang="zh-CN" sz="2400" dirty="0"/>
              <a:t>future </a:t>
            </a:r>
            <a:r>
              <a:rPr lang="en-US" altLang="zh-CN" sz="2400" dirty="0" smtClean="0">
                <a:solidFill>
                  <a:srgbClr val="FF0000"/>
                </a:solidFill>
              </a:rPr>
              <a:t>state</a:t>
            </a:r>
            <a:endParaRPr lang="zh-CN" altLang="en-US" sz="2400" dirty="0" smtClean="0">
              <a:solidFill>
                <a:srgbClr val="FF0000"/>
              </a:solidFill>
            </a:endParaRP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Success is measured by a scalar </a:t>
            </a:r>
            <a:r>
              <a:rPr lang="en-US" altLang="zh-CN" sz="2400" dirty="0">
                <a:solidFill>
                  <a:srgbClr val="FF0000"/>
                </a:solidFill>
              </a:rPr>
              <a:t>reward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signal</a:t>
            </a:r>
            <a:endParaRPr lang="zh-CN" altLang="en-US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Goal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select </a:t>
            </a:r>
            <a:r>
              <a:rPr lang="en-US" altLang="zh-CN" sz="2400" dirty="0">
                <a:solidFill>
                  <a:srgbClr val="FF0000"/>
                </a:solidFill>
              </a:rPr>
              <a:t>actions to </a:t>
            </a:r>
            <a:r>
              <a:rPr lang="en-US" altLang="zh-CN" sz="2400" dirty="0" smtClean="0">
                <a:solidFill>
                  <a:srgbClr val="FF0000"/>
                </a:solidFill>
              </a:rPr>
              <a:t>maximize </a:t>
            </a:r>
            <a:r>
              <a:rPr lang="en-US" altLang="zh-CN" sz="2400" dirty="0">
                <a:solidFill>
                  <a:srgbClr val="FF0000"/>
                </a:solidFill>
              </a:rPr>
              <a:t>future </a:t>
            </a:r>
            <a:r>
              <a:rPr lang="en-US" altLang="zh-CN" sz="2400" dirty="0" smtClean="0">
                <a:solidFill>
                  <a:srgbClr val="FF0000"/>
                </a:solidFill>
              </a:rPr>
              <a:t>reward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>
                <a:solidFill>
                  <a:srgbClr val="FF0000"/>
                </a:solidFill>
                <a:ea typeface="微软雅黑" panose="020B0503020204020204" pitchFamily="34" charset="-122"/>
              </a:rPr>
              <a:t>s</a:t>
            </a:r>
            <a:r>
              <a:rPr lang="en-US" altLang="zh-CN" sz="24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eek for a single agent which can solve any human-level task</a:t>
            </a:r>
            <a:endParaRPr lang="en-US" altLang="zh-CN" sz="24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28906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98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Agent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a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nd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E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nvironment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charset="2"/>
              <a:buChar char="p"/>
            </a:pPr>
            <a:r>
              <a:rPr kumimoji="1" lang="en-US" altLang="zh-CN" sz="2400" dirty="0" smtClean="0"/>
              <a:t>At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each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step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t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the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agent:</a:t>
            </a:r>
            <a:endParaRPr kumimoji="1" lang="zh-CN" altLang="en-US" sz="2400" dirty="0" smtClean="0"/>
          </a:p>
          <a:p>
            <a:pPr lvl="1">
              <a:buFont typeface="Wingdings" charset="2"/>
              <a:buChar char="p"/>
            </a:pPr>
            <a:r>
              <a:rPr kumimoji="1" lang="en-US" altLang="zh-CN" dirty="0"/>
              <a:t>Receive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state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</a:t>
            </a:r>
            <a:r>
              <a:rPr kumimoji="1" lang="en-US" altLang="zh-CN" baseline="-25000" dirty="0" err="1" smtClean="0"/>
              <a:t>t</a:t>
            </a:r>
            <a:endParaRPr kumimoji="1" lang="zh-CN" altLang="en-US" baseline="-25000" dirty="0"/>
          </a:p>
          <a:p>
            <a:pPr lvl="1">
              <a:buFont typeface="Wingdings" charset="2"/>
              <a:buChar char="p"/>
            </a:pPr>
            <a:r>
              <a:rPr kumimoji="1" lang="en-US" altLang="zh-CN" dirty="0"/>
              <a:t>Receive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scalar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reward</a:t>
            </a:r>
            <a:r>
              <a:rPr kumimoji="1" lang="zh-CN" altLang="en-US" dirty="0"/>
              <a:t> </a:t>
            </a:r>
            <a:r>
              <a:rPr kumimoji="1" lang="en-US" altLang="zh-CN" dirty="0" err="1" smtClean="0"/>
              <a:t>r</a:t>
            </a:r>
            <a:r>
              <a:rPr kumimoji="1" lang="en-US" altLang="zh-CN" baseline="-25000" dirty="0" err="1" smtClean="0"/>
              <a:t>t</a:t>
            </a:r>
            <a:endParaRPr kumimoji="1" lang="zh-CN" altLang="en-US" dirty="0" smtClean="0"/>
          </a:p>
          <a:p>
            <a:pPr lvl="1">
              <a:buFont typeface="Wingdings" charset="2"/>
              <a:buChar char="p"/>
            </a:pPr>
            <a:r>
              <a:rPr kumimoji="1" lang="en-US" altLang="zh-CN" dirty="0" smtClean="0"/>
              <a:t>Execute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en-US" altLang="zh-CN" baseline="-25000" dirty="0" smtClean="0"/>
              <a:t>t</a:t>
            </a:r>
            <a:endParaRPr kumimoji="1" lang="zh-CN" altLang="en-US" baseline="-25000" dirty="0" smtClean="0"/>
          </a:p>
          <a:p>
            <a:pPr>
              <a:buFont typeface="Wingdings" charset="2"/>
              <a:buChar char="p"/>
            </a:pPr>
            <a:r>
              <a:rPr kumimoji="1" lang="en-US" altLang="zh-CN" sz="2400" dirty="0" smtClean="0"/>
              <a:t>The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environment:</a:t>
            </a:r>
            <a:endParaRPr kumimoji="1" lang="zh-CN" altLang="en-US" sz="2400" dirty="0" smtClean="0"/>
          </a:p>
          <a:p>
            <a:pPr lvl="1">
              <a:buFont typeface="Wingdings" charset="2"/>
              <a:buChar char="p"/>
            </a:pPr>
            <a:r>
              <a:rPr kumimoji="1" lang="en-US" altLang="zh-CN" dirty="0" smtClean="0"/>
              <a:t>Receives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en-US" altLang="zh-CN" baseline="-25000" dirty="0" smtClean="0"/>
              <a:t>t</a:t>
            </a:r>
            <a:endParaRPr kumimoji="1" lang="zh-CN" altLang="en-US" baseline="-25000" dirty="0" smtClean="0"/>
          </a:p>
          <a:p>
            <a:pPr lvl="1">
              <a:buFont typeface="Wingdings" charset="2"/>
              <a:buChar char="p"/>
            </a:pPr>
            <a:r>
              <a:rPr kumimoji="1" lang="en-US" altLang="zh-CN" dirty="0" smtClean="0"/>
              <a:t>Emits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</a:t>
            </a:r>
            <a:r>
              <a:rPr kumimoji="1" lang="en-US" altLang="zh-CN" baseline="-25000" dirty="0" smtClean="0"/>
              <a:t>t+1</a:t>
            </a:r>
            <a:endParaRPr kumimoji="1" lang="zh-CN" altLang="en-US" baseline="-25000" dirty="0" smtClean="0"/>
          </a:p>
          <a:p>
            <a:pPr lvl="1">
              <a:buFont typeface="Wingdings" charset="2"/>
              <a:buChar char="p"/>
            </a:pPr>
            <a:r>
              <a:rPr kumimoji="1" lang="en-US" altLang="zh-CN" dirty="0" smtClean="0"/>
              <a:t>Emits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scalar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reward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</a:t>
            </a:r>
            <a:r>
              <a:rPr kumimoji="1" lang="en-US" altLang="zh-CN" baseline="-25000" dirty="0" smtClean="0"/>
              <a:t>t+1</a:t>
            </a:r>
            <a:endParaRPr kumimoji="1" lang="zh-CN" altLang="en-US" dirty="0" smtClean="0"/>
          </a:p>
          <a:p>
            <a:pPr>
              <a:buFont typeface="Wingdings" charset="2"/>
              <a:buChar char="p"/>
            </a:pP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62" y="1048790"/>
            <a:ext cx="50292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76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Examples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of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RL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071615" cy="3430168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400" dirty="0" smtClean="0">
              <a:solidFill>
                <a:srgbClr val="FF0000"/>
              </a:solidFill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Control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physical systems: walk, </a:t>
            </a:r>
            <a:r>
              <a:rPr lang="en-US" altLang="zh-CN" sz="2400" dirty="0" smtClean="0"/>
              <a:t>fly, </a:t>
            </a:r>
            <a:r>
              <a:rPr lang="en-US" altLang="zh-CN" sz="2400" dirty="0"/>
              <a:t>drive, swim, </a:t>
            </a:r>
            <a:r>
              <a:rPr lang="mr-IN" altLang="zh-CN" sz="2400" dirty="0" smtClean="0"/>
              <a:t>…</a:t>
            </a:r>
            <a:endParaRPr lang="zh-CN" altLang="en-US" sz="2400" dirty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Interact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with users: retain customers, </a:t>
            </a:r>
            <a:r>
              <a:rPr lang="en-US" altLang="zh-CN" sz="2400" dirty="0" smtClean="0"/>
              <a:t>personalized channel,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optimize </a:t>
            </a:r>
            <a:r>
              <a:rPr lang="en-US" altLang="zh-CN" sz="2400" dirty="0"/>
              <a:t>user experience, </a:t>
            </a:r>
            <a:r>
              <a:rPr lang="mr-IN" altLang="zh-CN" sz="2400" dirty="0" smtClean="0"/>
              <a:t>…</a:t>
            </a:r>
            <a:endParaRPr lang="zh-CN" altLang="en-US" sz="2400" dirty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Solve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logistical problems: scheduling, bandwidth </a:t>
            </a:r>
            <a:r>
              <a:rPr lang="en-US" altLang="zh-CN" sz="2400" dirty="0" smtClean="0"/>
              <a:t>allocation,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elevator </a:t>
            </a:r>
            <a:r>
              <a:rPr lang="en-US" altLang="zh-CN" sz="2400" dirty="0"/>
              <a:t>control, cognitive radio, power </a:t>
            </a:r>
            <a:r>
              <a:rPr lang="en-US" altLang="zh-CN" sz="2400" dirty="0" smtClean="0"/>
              <a:t>optimization</a:t>
            </a:r>
            <a:r>
              <a:rPr lang="en-US" altLang="zh-CN" sz="2400" dirty="0"/>
              <a:t>, 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400" dirty="0">
                <a:solidFill>
                  <a:srgbClr val="FF0000"/>
                </a:solidFill>
              </a:rPr>
              <a:t>Play</a:t>
            </a:r>
            <a:r>
              <a:rPr lang="en-US" altLang="zh-CN" sz="2400" dirty="0"/>
              <a:t> games: chess, </a:t>
            </a:r>
            <a:r>
              <a:rPr lang="en-US" altLang="zh-CN" sz="2400" dirty="0" smtClean="0"/>
              <a:t>Go</a:t>
            </a:r>
            <a:r>
              <a:rPr lang="en-US" altLang="zh-CN" sz="2400" dirty="0"/>
              <a:t>, Atari games, </a:t>
            </a:r>
            <a:r>
              <a:rPr lang="mr-IN" altLang="zh-CN" sz="2400" dirty="0" smtClean="0"/>
              <a:t>…</a:t>
            </a:r>
            <a:endParaRPr lang="zh-CN" altLang="en-US" sz="2400" dirty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99471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Major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C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omponents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of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A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n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RL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A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gent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3670233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 smtClean="0"/>
          </a:p>
          <a:p>
            <a:pPr>
              <a:lnSpc>
                <a:spcPct val="130000"/>
              </a:lnSpc>
            </a:pPr>
            <a:endParaRPr lang="en-US" altLang="zh-CN" sz="2800" dirty="0"/>
          </a:p>
          <a:p>
            <a:pPr>
              <a:lnSpc>
                <a:spcPct val="130000"/>
              </a:lnSpc>
            </a:pPr>
            <a:r>
              <a:rPr lang="en-US" altLang="zh-CN" sz="2800" dirty="0" smtClean="0"/>
              <a:t>An </a:t>
            </a:r>
            <a:r>
              <a:rPr lang="en-US" altLang="zh-CN" sz="2800" dirty="0"/>
              <a:t>RL agent may include one or more of these components</a:t>
            </a:r>
            <a:r>
              <a:rPr lang="en-US" altLang="zh-CN" sz="2800" dirty="0" smtClean="0"/>
              <a:t>:</a:t>
            </a:r>
            <a:endParaRPr lang="zh-CN" altLang="en-US" sz="2800" dirty="0" smtClean="0"/>
          </a:p>
          <a:p>
            <a:pPr>
              <a:lnSpc>
                <a:spcPct val="130000"/>
              </a:lnSpc>
            </a:pPr>
            <a:endParaRPr lang="zh-CN" altLang="en-US" sz="2400" dirty="0" smtClean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Policy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agent's </a:t>
            </a:r>
            <a:r>
              <a:rPr lang="en-US" altLang="zh-CN" sz="2400" dirty="0" err="1" smtClean="0"/>
              <a:t>behaviour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function</a:t>
            </a:r>
            <a:endParaRPr lang="zh-CN" altLang="en-US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</a:rPr>
              <a:t>Value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function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how </a:t>
            </a:r>
            <a:r>
              <a:rPr lang="en-US" altLang="zh-CN" sz="2400" dirty="0"/>
              <a:t>good is each state and/or </a:t>
            </a:r>
            <a:r>
              <a:rPr lang="en-US" altLang="zh-CN" sz="2400" dirty="0" smtClean="0"/>
              <a:t>action</a:t>
            </a:r>
            <a:endParaRPr lang="zh-CN" altLang="en-US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Model:</a:t>
            </a:r>
            <a:r>
              <a:rPr lang="zh-CN" altLang="en-US" sz="24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2400" dirty="0" smtClean="0"/>
              <a:t>agent's </a:t>
            </a:r>
            <a:r>
              <a:rPr lang="en-US" altLang="zh-CN" sz="2400" dirty="0"/>
              <a:t>representation of the environment</a:t>
            </a:r>
            <a:endParaRPr lang="en-US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Policy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/>
              <p:cNvSpPr/>
              <p:nvPr/>
            </p:nvSpPr>
            <p:spPr>
              <a:xfrm>
                <a:off x="514133" y="815958"/>
                <a:ext cx="11051519" cy="2950036"/>
              </a:xfrm>
              <a:prstGeom prst="rect">
                <a:avLst/>
              </a:prstGeom>
            </p:spPr>
            <p:txBody>
              <a:bodyPr wrap="square" lIns="68579" tIns="34289" rIns="68579" bIns="34289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>
                  <a:solidFill>
                    <a:srgbClr val="FF0000"/>
                  </a:solidFill>
                </a:endParaRP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>
                    <a:solidFill>
                      <a:srgbClr val="FF0000"/>
                    </a:solidFill>
                  </a:rPr>
                  <a:t>Policy</a:t>
                </a:r>
                <a:r>
                  <a:rPr lang="en-US" altLang="zh-CN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  <m:r>
                      <a:rPr lang="en-US" altLang="zh-CN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altLang="zh-CN" sz="2400" dirty="0"/>
                  <a:t>is the </a:t>
                </a:r>
                <a:r>
                  <a:rPr lang="en-US" altLang="zh-CN" sz="2400" dirty="0" smtClean="0"/>
                  <a:t>agent‘s </a:t>
                </a:r>
                <a:r>
                  <a:rPr lang="en-US" altLang="zh-CN" sz="2400" dirty="0" err="1" smtClean="0"/>
                  <a:t>behaviour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function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selecting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actions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given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state.</a:t>
                </a:r>
                <a:endParaRPr lang="zh-CN" altLang="en-US" sz="2400" dirty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It </a:t>
                </a:r>
                <a:r>
                  <a:rPr lang="en-US" altLang="zh-CN" sz="2400" dirty="0"/>
                  <a:t>is a map from state to </a:t>
                </a:r>
                <a:r>
                  <a:rPr lang="en-US" altLang="zh-CN" sz="2400" dirty="0" smtClean="0"/>
                  <a:t>action:</a:t>
                </a:r>
                <a:endParaRPr lang="zh-CN" altLang="en-US" sz="2400" dirty="0" smtClean="0"/>
              </a:p>
              <a:p>
                <a:pPr lvl="1" algn="ctr">
                  <a:lnSpc>
                    <a:spcPct val="130000"/>
                  </a:lnSpc>
                </a:pPr>
                <a:r>
                  <a:rPr lang="en-US" altLang="zh-CN" sz="2400" dirty="0" smtClean="0"/>
                  <a:t>a =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en-US" altLang="zh-CN" sz="2400" dirty="0" smtClean="0"/>
                  <a:t>(s)</a:t>
                </a:r>
                <a:endParaRPr lang="zh-CN" altLang="en-US" sz="2400" dirty="0" smtClean="0"/>
              </a:p>
            </p:txBody>
          </p:sp>
        </mc:Choice>
        <mc:Fallback xmlns=""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33" y="815958"/>
                <a:ext cx="11051519" cy="2950036"/>
              </a:xfrm>
              <a:prstGeom prst="rect">
                <a:avLst/>
              </a:prstGeom>
              <a:blipFill>
                <a:blip r:embed="rId2"/>
                <a:stretch>
                  <a:fillRect l="-938" b="-28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Value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Function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/>
              <p:cNvSpPr/>
              <p:nvPr/>
            </p:nvSpPr>
            <p:spPr>
              <a:xfrm>
                <a:off x="514133" y="815958"/>
                <a:ext cx="11011325" cy="4390431"/>
              </a:xfrm>
              <a:prstGeom prst="rect">
                <a:avLst/>
              </a:prstGeom>
            </p:spPr>
            <p:txBody>
              <a:bodyPr wrap="square" lIns="68579" tIns="34289" rIns="68579" bIns="34289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A 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value function </a:t>
                </a:r>
                <a:r>
                  <a:rPr lang="en-US" altLang="zh-CN" sz="2400" dirty="0"/>
                  <a:t>is a prediction of future </a:t>
                </a:r>
                <a:r>
                  <a:rPr lang="en-US" altLang="zh-CN" sz="2400" dirty="0" smtClean="0"/>
                  <a:t>reward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“How </a:t>
                </a:r>
                <a:r>
                  <a:rPr lang="en-US" altLang="zh-CN" sz="2400" dirty="0"/>
                  <a:t>much reward will I get from action a </a:t>
                </a:r>
                <a:r>
                  <a:rPr lang="en-US" altLang="zh-CN" sz="2400" dirty="0" smtClean="0"/>
                  <a:t>in </a:t>
                </a:r>
                <a:r>
                  <a:rPr lang="en-US" altLang="zh-CN" sz="2400" dirty="0"/>
                  <a:t>state s ?"</a:t>
                </a:r>
                <a:endParaRPr lang="zh-CN" altLang="en-US" sz="2400" dirty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>
                    <a:solidFill>
                      <a:srgbClr val="FF0000"/>
                    </a:solidFill>
                  </a:rPr>
                  <a:t>Q</a:t>
                </a:r>
                <a:r>
                  <a:rPr lang="en-US" altLang="zh-CN" sz="2400" dirty="0"/>
                  <a:t>-value function gives expected total reward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from </a:t>
                </a:r>
                <a:r>
                  <a:rPr lang="en-US" altLang="zh-CN" sz="2400" dirty="0"/>
                  <a:t>state s  and action </a:t>
                </a:r>
                <a:r>
                  <a:rPr lang="en-US" altLang="zh-CN" sz="2400" dirty="0" smtClean="0"/>
                  <a:t>a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under policy</a:t>
                </a:r>
                <a:r>
                  <a:rPr lang="zh-CN" alt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with discount </a:t>
                </a:r>
                <a:r>
                  <a:rPr lang="en-US" altLang="zh-CN" sz="2400" dirty="0" smtClean="0"/>
                  <a:t>factor</a:t>
                </a:r>
                <a:r>
                  <a:rPr lang="zh-CN" alt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𝛾</m:t>
                    </m:r>
                  </m:oMath>
                </a14:m>
                <a:endParaRPr lang="zh-CN" altLang="en-US" sz="2400" dirty="0" smtClean="0"/>
              </a:p>
              <a:p>
                <a:pPr lvl="2"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𝑄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𝜋</m:t>
                          </m:r>
                        </m:sup>
                      </m:sSup>
                      <m:r>
                        <a:rPr lang="en-US" altLang="zh-CN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altLang="zh-CN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𝑠</m:t>
                      </m:r>
                      <m:r>
                        <a:rPr lang="en-US" altLang="zh-CN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  <m:r>
                        <a:rPr lang="en-US" altLang="zh-CN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𝑎</m:t>
                      </m:r>
                      <m:r>
                        <a:rPr lang="en-US" altLang="zh-CN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)=</m:t>
                      </m:r>
                      <m:r>
                        <a:rPr lang="en-US" altLang="zh-CN" sz="2400" b="0" i="1" smtClean="0">
                          <a:latin typeface="Cambria Math" charset="0"/>
                        </a:rPr>
                        <m:t>𝐸</m:t>
                      </m:r>
                      <m:d>
                        <m:dPr>
                          <m:begChr m:val="["/>
                          <m:endChr m:val="|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sz="2400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sz="2400" i="1">
                                  <a:latin typeface="Cambria Math" charset="0"/>
                                </a:rPr>
                                <m:t>+3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+…</m:t>
                          </m:r>
                        </m:e>
                      </m:d>
                      <m:r>
                        <a:rPr lang="zh-CN" altLang="en-US" sz="2400" b="0" i="1" smtClean="0">
                          <a:latin typeface="Cambria Math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charset="0"/>
                        </a:rPr>
                        <m:t>𝑠</m:t>
                      </m:r>
                      <m:r>
                        <a:rPr lang="en-US" altLang="zh-CN" sz="2400" b="0" i="1" smtClean="0">
                          <a:latin typeface="Cambria Math" charset="0"/>
                        </a:rPr>
                        <m:t>,</m:t>
                      </m:r>
                      <m:r>
                        <a:rPr lang="en-US" altLang="zh-CN" sz="2400" b="0" i="1" smtClean="0">
                          <a:latin typeface="Cambria Math" charset="0"/>
                        </a:rPr>
                        <m:t>𝑎</m:t>
                      </m:r>
                      <m:r>
                        <a:rPr lang="en-US" altLang="zh-CN" sz="2400" b="0" i="1" smtClean="0">
                          <a:latin typeface="Cambria Math" charset="0"/>
                        </a:rPr>
                        <m:t>]</m:t>
                      </m:r>
                    </m:oMath>
                  </m:oMathPara>
                </a14:m>
                <a:endParaRPr lang="zh-CN" altLang="en-US" sz="2400" dirty="0" smtClean="0"/>
              </a:p>
            </p:txBody>
          </p:sp>
        </mc:Choice>
        <mc:Fallback xmlns=""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33" y="815958"/>
                <a:ext cx="11011325" cy="4390431"/>
              </a:xfrm>
              <a:prstGeom prst="rect">
                <a:avLst/>
              </a:prstGeom>
              <a:blipFill>
                <a:blip r:embed="rId3"/>
                <a:stretch>
                  <a:fillRect l="-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Approaches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T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RL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矩形 11"/>
              <p:cNvSpPr/>
              <p:nvPr/>
            </p:nvSpPr>
            <p:spPr>
              <a:xfrm>
                <a:off x="514134" y="815958"/>
                <a:ext cx="9928484" cy="4870562"/>
              </a:xfrm>
              <a:prstGeom prst="rect">
                <a:avLst/>
              </a:prstGeom>
            </p:spPr>
            <p:txBody>
              <a:bodyPr wrap="square" lIns="68579" tIns="34289" rIns="68579" bIns="34289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>
                  <a:solidFill>
                    <a:srgbClr val="FF0000"/>
                  </a:solidFill>
                </a:endParaRP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>
                    <a:solidFill>
                      <a:srgbClr val="FF0000"/>
                    </a:solidFill>
                  </a:rPr>
                  <a:t>Value-based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/>
                  <a:t>RL</a:t>
                </a:r>
                <a:endParaRPr lang="zh-CN" altLang="en-US" sz="2400" dirty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Estimate the optimal value function</a:t>
                </a:r>
                <a:r>
                  <a:rPr lang="zh-CN" altLang="en-US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zh-CN" altLang="en-US" sz="2400" i="1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altLang="zh-CN" sz="2400" i="1">
                            <a:latin typeface="Cambria Math" charset="0"/>
                            <a:ea typeface="Cambria Math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en-US" altLang="zh-CN" sz="2400" dirty="0" smtClean="0"/>
                  <a:t>.</a:t>
                </a:r>
                <a:endParaRPr lang="zh-CN" altLang="en-US" sz="2400" dirty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This is the maximum value achievable under any </a:t>
                </a:r>
                <a:r>
                  <a:rPr lang="en-US" altLang="zh-CN" sz="2400" dirty="0" smtClean="0"/>
                  <a:t>policy.</a:t>
                </a:r>
                <a:endParaRPr lang="zh-CN" altLang="en-US" sz="2400" dirty="0" smtClean="0">
                  <a:solidFill>
                    <a:srgbClr val="FF0000"/>
                  </a:solidFill>
                </a:endParaRP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>
                    <a:solidFill>
                      <a:srgbClr val="FF0000"/>
                    </a:solidFill>
                  </a:rPr>
                  <a:t>Policy-based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RL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Search directly for the optimal </a:t>
                </a:r>
                <a:r>
                  <a:rPr lang="en-US" altLang="zh-CN" sz="2400" dirty="0" smtClean="0"/>
                  <a:t>policy</a:t>
                </a:r>
                <a:r>
                  <a:rPr lang="zh-CN" altLang="en-US" sz="24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</m:e>
                      <m:sup>
                        <m:r>
                          <a:rPr lang="zh-CN" altLang="en-US" sz="2400" b="0" i="1" smtClean="0">
                            <a:latin typeface="Cambria Math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sz="2400" dirty="0" smtClean="0"/>
                  <a:t>.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This is the policy achieving maximum future </a:t>
                </a:r>
                <a:r>
                  <a:rPr lang="en-US" altLang="zh-CN" sz="2400" dirty="0" smtClean="0"/>
                  <a:t>reward.</a:t>
                </a:r>
                <a:endParaRPr lang="zh-CN" altLang="en-US" sz="2400" dirty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>
                    <a:solidFill>
                      <a:srgbClr val="FF0000"/>
                    </a:solidFill>
                  </a:rPr>
                  <a:t>Model-based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RL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Build a transition model of the </a:t>
                </a:r>
                <a:r>
                  <a:rPr lang="en-US" altLang="zh-CN" sz="2400" dirty="0" smtClean="0"/>
                  <a:t>environment</a:t>
                </a:r>
                <a:endParaRPr lang="zh-CN" altLang="en-US" sz="2400" dirty="0" smtClean="0"/>
              </a:p>
              <a:p>
                <a:pPr marL="7429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Plan (e.g. by </a:t>
                </a:r>
                <a:r>
                  <a:rPr lang="en-US" altLang="zh-CN" sz="2400" dirty="0" err="1"/>
                  <a:t>lookahead</a:t>
                </a:r>
                <a:r>
                  <a:rPr lang="en-US" altLang="zh-CN" sz="2400" dirty="0"/>
                  <a:t>) using model</a:t>
                </a:r>
                <a:endParaRPr lang="zh-CN" altLang="en-US" sz="2400" dirty="0" smtClean="0"/>
              </a:p>
            </p:txBody>
          </p:sp>
        </mc:Choice>
        <mc:Fallback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34" y="815958"/>
                <a:ext cx="9928484" cy="4870562"/>
              </a:xfrm>
              <a:prstGeom prst="rect">
                <a:avLst/>
              </a:prstGeom>
              <a:blipFill>
                <a:blip r:embed="rId2"/>
                <a:stretch>
                  <a:fillRect l="-1044" b="-13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03884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Bellman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Equation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/>
              <p:cNvSpPr/>
              <p:nvPr/>
            </p:nvSpPr>
            <p:spPr>
              <a:xfrm>
                <a:off x="514134" y="815958"/>
                <a:ext cx="9928484" cy="3910299"/>
              </a:xfrm>
              <a:prstGeom prst="rect">
                <a:avLst/>
              </a:prstGeom>
            </p:spPr>
            <p:txBody>
              <a:bodyPr wrap="square" lIns="68579" tIns="34289" rIns="68579" bIns="34289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Value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function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can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be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unrolled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recursively</a:t>
                </a:r>
                <a:endParaRPr lang="zh-CN" altLang="en-US" sz="2400" dirty="0"/>
              </a:p>
              <a:p>
                <a:pPr marL="285750" lvl="1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lvl="1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lvl="1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Optimal </a:t>
                </a:r>
                <a:r>
                  <a:rPr lang="en-US" altLang="zh-CN" sz="2400" dirty="0"/>
                  <a:t>value function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zh-CN" altLang="en-US" sz="2400" i="1">
                            <a:latin typeface="Cambria Math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zh-CN" altLang="en-US" sz="2400" dirty="0" smtClean="0"/>
                  <a:t> </a:t>
                </a:r>
                <a:r>
                  <a:rPr lang="en-US" altLang="zh-CN" sz="2400" dirty="0" smtClean="0"/>
                  <a:t>can </a:t>
                </a:r>
                <a:r>
                  <a:rPr lang="en-US" altLang="zh-CN" sz="2400" dirty="0"/>
                  <a:t>be unrolled recursively</a:t>
                </a:r>
                <a:endParaRPr lang="zh-CN" altLang="en-US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Value iteration</a:t>
                </a:r>
                <a:r>
                  <a:rPr lang="zh-CN" altLang="en-US" sz="2400" dirty="0" smtClean="0"/>
                  <a:t> </a:t>
                </a:r>
                <a:r>
                  <a:rPr lang="en-US" altLang="zh-CN" sz="2400" dirty="0"/>
                  <a:t>algorithms solve the Bellman equation </a:t>
                </a:r>
                <a:br>
                  <a:rPr lang="en-US" altLang="zh-CN" sz="2400" dirty="0"/>
                </a:br>
                <a:endParaRPr lang="zh-CN" altLang="en-US" sz="2400" dirty="0" smtClean="0"/>
              </a:p>
            </p:txBody>
          </p:sp>
        </mc:Choice>
        <mc:Fallback xmlns=""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34" y="815958"/>
                <a:ext cx="9928484" cy="3910299"/>
              </a:xfrm>
              <a:prstGeom prst="rect">
                <a:avLst/>
              </a:prstGeom>
              <a:blipFill>
                <a:blip r:embed="rId2"/>
                <a:stretch>
                  <a:fillRect l="-10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358" y="4211063"/>
            <a:ext cx="6502478" cy="10479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483" y="2763193"/>
            <a:ext cx="5916227" cy="9119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63" y="1284862"/>
            <a:ext cx="6981310" cy="106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1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An Example of Q-learning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1509642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Suppose we have a house with 5 rooms.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Starting from any room.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Destination: 5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2" y="2787397"/>
            <a:ext cx="5885424" cy="340251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497" y="2442015"/>
            <a:ext cx="5050152" cy="321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050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An Example of Q-learning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1466874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On-step reward matrix R (fixed</a:t>
            </a:r>
            <a:r>
              <a:rPr lang="en-US" altLang="zh-CN" sz="2400" dirty="0" smtClean="0"/>
              <a:t>)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State + Action </a:t>
            </a:r>
            <a:r>
              <a:rPr lang="en-US" altLang="zh-CN" sz="2400" dirty="0">
                <a:sym typeface="Wingdings" panose="05000000000000000000" pitchFamily="2" charset="2"/>
              </a:rPr>
              <a:t> </a:t>
            </a:r>
            <a:r>
              <a:rPr lang="en-US" altLang="zh-CN" sz="2400" dirty="0" smtClean="0">
                <a:sym typeface="Wingdings" panose="05000000000000000000" pitchFamily="2" charset="2"/>
              </a:rPr>
              <a:t>Reward</a:t>
            </a: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Q-matrix (changing</a:t>
            </a:r>
            <a:r>
              <a:rPr lang="en-US" altLang="zh-CN" sz="2400" dirty="0" smtClean="0"/>
              <a:t>)</a:t>
            </a:r>
            <a:endParaRPr lang="en-US" altLang="zh-CN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1" y="2964202"/>
            <a:ext cx="5050152" cy="32146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978" y="823130"/>
            <a:ext cx="3644313" cy="234680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815" y="3626774"/>
            <a:ext cx="3328803" cy="255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548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Outline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cxnSp>
        <p:nvCxnSpPr>
          <p:cNvPr id="98" name="直接连接符 3"/>
          <p:cNvCxnSpPr/>
          <p:nvPr/>
        </p:nvCxnSpPr>
        <p:spPr>
          <a:xfrm>
            <a:off x="5241061" y="2335269"/>
            <a:ext cx="0" cy="3386139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5359153" y="1651829"/>
            <a:ext cx="2852021" cy="523218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800" b="1" spc="300" dirty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Motivation</a:t>
            </a:r>
            <a:endParaRPr lang="zh-HK" altLang="en-US" sz="2800" b="1" spc="300" dirty="0">
              <a:solidFill>
                <a:schemeClr val="tx2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359152" y="2371909"/>
            <a:ext cx="5070183" cy="523218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2800" b="1" spc="300" dirty="0" smtClean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Reinforcement Learning</a:t>
            </a:r>
            <a:endParaRPr lang="zh-HK" altLang="en-US" sz="2800" b="1" spc="300" dirty="0">
              <a:solidFill>
                <a:schemeClr val="tx2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5359153" y="3114298"/>
            <a:ext cx="5269518" cy="523218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800" b="1" spc="300" dirty="0" smtClean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Deep Q-Network (DQN)</a:t>
            </a:r>
            <a:endParaRPr lang="zh-CN" altLang="zh-CN" sz="2800" b="1" spc="300" dirty="0">
              <a:solidFill>
                <a:schemeClr val="tx2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5359151" y="4631948"/>
            <a:ext cx="2752279" cy="523218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800" b="1" spc="300" dirty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Conclusion</a:t>
            </a:r>
          </a:p>
        </p:txBody>
      </p:sp>
      <p:grpSp>
        <p:nvGrpSpPr>
          <p:cNvPr id="103" name="组合 18"/>
          <p:cNvGrpSpPr/>
          <p:nvPr/>
        </p:nvGrpSpPr>
        <p:grpSpPr>
          <a:xfrm>
            <a:off x="1925489" y="2402843"/>
            <a:ext cx="1947861" cy="1940713"/>
            <a:chOff x="1709739" y="2636838"/>
            <a:chExt cx="1590160" cy="1584325"/>
          </a:xfrm>
          <a:solidFill>
            <a:schemeClr val="tx2">
              <a:lumMod val="60000"/>
              <a:lumOff val="40000"/>
            </a:schemeClr>
          </a:solidFill>
          <a:effectLst/>
        </p:grpSpPr>
        <p:sp>
          <p:nvSpPr>
            <p:cNvPr id="104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5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6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7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8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9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0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1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2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113" name="文本框 112"/>
          <p:cNvSpPr txBox="1"/>
          <p:nvPr/>
        </p:nvSpPr>
        <p:spPr>
          <a:xfrm>
            <a:off x="1570684" y="4343554"/>
            <a:ext cx="2657474" cy="5232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Outline</a:t>
            </a:r>
            <a:endParaRPr lang="zh-HK" altLang="en-US" sz="2800" b="1" spc="300" dirty="0">
              <a:solidFill>
                <a:schemeClr val="tx2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4" name="椭圆 3"/>
          <p:cNvSpPr>
            <a:spLocks noChangeArrowheads="1"/>
          </p:cNvSpPr>
          <p:nvPr/>
        </p:nvSpPr>
        <p:spPr bwMode="auto">
          <a:xfrm>
            <a:off x="4710852" y="1625438"/>
            <a:ext cx="576000" cy="576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sz="24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5" name="椭圆 3"/>
          <p:cNvSpPr>
            <a:spLocks noChangeArrowheads="1"/>
          </p:cNvSpPr>
          <p:nvPr/>
        </p:nvSpPr>
        <p:spPr bwMode="auto">
          <a:xfrm>
            <a:off x="4710852" y="2345518"/>
            <a:ext cx="576000" cy="576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6" name="椭圆 3"/>
          <p:cNvSpPr>
            <a:spLocks noChangeArrowheads="1"/>
          </p:cNvSpPr>
          <p:nvPr/>
        </p:nvSpPr>
        <p:spPr bwMode="auto">
          <a:xfrm>
            <a:off x="4710852" y="3087907"/>
            <a:ext cx="576000" cy="576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7" name="椭圆 3"/>
          <p:cNvSpPr>
            <a:spLocks noChangeArrowheads="1"/>
          </p:cNvSpPr>
          <p:nvPr/>
        </p:nvSpPr>
        <p:spPr bwMode="auto">
          <a:xfrm>
            <a:off x="4710852" y="4589424"/>
            <a:ext cx="576000" cy="576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5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5359151" y="3881552"/>
            <a:ext cx="2752279" cy="523218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800" b="1" spc="300" dirty="0" smtClean="0">
                <a:solidFill>
                  <a:schemeClr val="tx2">
                    <a:lumMod val="75000"/>
                  </a:schemeClr>
                </a:solidFill>
                <a:ea typeface="微软雅黑" panose="020B0503020204020204" pitchFamily="34" charset="-122"/>
              </a:rPr>
              <a:t>Experiments</a:t>
            </a:r>
            <a:endParaRPr lang="en-US" altLang="zh-CN" sz="2800" b="1" spc="300" dirty="0">
              <a:solidFill>
                <a:schemeClr val="tx2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21" name="椭圆 3"/>
          <p:cNvSpPr>
            <a:spLocks noChangeArrowheads="1"/>
          </p:cNvSpPr>
          <p:nvPr/>
        </p:nvSpPr>
        <p:spPr bwMode="auto">
          <a:xfrm>
            <a:off x="4710852" y="3860032"/>
            <a:ext cx="576000" cy="55499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8065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An Example of Q-learning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1029511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Goal is Q-matrix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At ant state, Q-matrix tells us the optimal next state.</a:t>
            </a:r>
            <a:endParaRPr lang="en-US" altLang="zh-CN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1" y="2985268"/>
            <a:ext cx="4715533" cy="31246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555" y="3116633"/>
            <a:ext cx="4506160" cy="236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506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An Example of Q-learning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035715" cy="3430168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Calculate Q-matrix: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Q(s, a) = R(s, a) + gamma*max[Q(s’, a’)]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Randomly pick a state: 1; next state: 3, 5; pick 5 as the next state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Q(1, 5) = R(1, 5) + 0.8*max[Q(5, 1), Q(5, 4), Q(5, 5)] = 100+0.8*0 = 100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Randomly pick a state: 3; next state: 1, 2, 4; pick 1 as the next state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Q(3, 1) </a:t>
            </a:r>
            <a:r>
              <a:rPr lang="en-US" altLang="zh-CN" sz="2400" dirty="0">
                <a:sym typeface="Wingdings" panose="05000000000000000000" pitchFamily="2" charset="2"/>
              </a:rPr>
              <a:t>= </a:t>
            </a:r>
            <a:r>
              <a:rPr lang="en-US" altLang="zh-CN" sz="2400" dirty="0" smtClean="0">
                <a:sym typeface="Wingdings" panose="05000000000000000000" pitchFamily="2" charset="2"/>
              </a:rPr>
              <a:t>R(3, 1) </a:t>
            </a:r>
            <a:r>
              <a:rPr lang="en-US" altLang="zh-CN" sz="2400" dirty="0">
                <a:sym typeface="Wingdings" panose="05000000000000000000" pitchFamily="2" charset="2"/>
              </a:rPr>
              <a:t>+ </a:t>
            </a:r>
            <a:r>
              <a:rPr lang="en-US" altLang="zh-CN" sz="2400" dirty="0" smtClean="0">
                <a:sym typeface="Wingdings" panose="05000000000000000000" pitchFamily="2" charset="2"/>
              </a:rPr>
              <a:t>0.8*max[Q(1, </a:t>
            </a:r>
            <a:r>
              <a:rPr lang="en-US" altLang="zh-CN" sz="2400" dirty="0">
                <a:sym typeface="Wingdings" panose="05000000000000000000" pitchFamily="2" charset="2"/>
              </a:rPr>
              <a:t>3</a:t>
            </a:r>
            <a:r>
              <a:rPr lang="en-US" altLang="zh-CN" sz="2400" dirty="0" smtClean="0">
                <a:sym typeface="Wingdings" panose="05000000000000000000" pitchFamily="2" charset="2"/>
              </a:rPr>
              <a:t>), Q(1, 5)] = 0+0.8*max(0, 100) = 80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>
                <a:sym typeface="Wingdings" panose="05000000000000000000" pitchFamily="2" charset="2"/>
              </a:rPr>
              <a:t>Repeat until convergence.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50" y="4697128"/>
            <a:ext cx="3371585" cy="178267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032" y="4743604"/>
            <a:ext cx="3509041" cy="17743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708" y="3977531"/>
            <a:ext cx="3344640" cy="270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141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827" y="27373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 smtClean="0">
                <a:latin typeface="+mn-lt"/>
              </a:rPr>
              <a:t>Deep Q-Network (DQN)</a:t>
            </a:r>
            <a:endParaRPr lang="zh-CN" alt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078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Atari 2600 Game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2177"/>
            <a:ext cx="5368995" cy="37486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368" y="1557337"/>
            <a:ext cx="2687941" cy="16243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424" y="1557338"/>
            <a:ext cx="2778711" cy="16243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368" y="3795795"/>
            <a:ext cx="2687941" cy="167933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424" y="3795795"/>
            <a:ext cx="2778711" cy="167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4670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Why Q-learning Does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N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ot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W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ork in Atari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011325" cy="5350694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Cons</a:t>
            </a:r>
            <a:endParaRPr lang="en-US" altLang="zh-CN" sz="2400" dirty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Q-learning is a table-based approach.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Finite state and action space.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Cannot deal with a state never seen</a:t>
            </a:r>
            <a:r>
              <a:rPr lang="en-US" altLang="zh-CN" sz="2400" dirty="0" smtClean="0">
                <a:sym typeface="Wingdings" panose="05000000000000000000" pitchFamily="2" charset="2"/>
              </a:rPr>
              <a:t>.</a:t>
            </a:r>
            <a:endParaRPr lang="en-US" altLang="zh-CN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No generalization ability.</a:t>
            </a: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Solution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F</a:t>
            </a:r>
            <a:r>
              <a:rPr lang="en-US" altLang="zh-CN" sz="2400" dirty="0" smtClean="0"/>
              <a:t>ormalized as a regression problem.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Linear model + hand-crafted features.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zh-CN" altLang="en-US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83" y="4156801"/>
            <a:ext cx="2822042" cy="60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13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Deep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R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einforcement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L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2950036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Can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apply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deep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learning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RL?</a:t>
            </a:r>
            <a:endParaRPr lang="zh-CN" altLang="en-US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Use deep network to represent value </a:t>
            </a:r>
            <a:r>
              <a:rPr lang="en-US" altLang="zh-CN" sz="2400" dirty="0" smtClean="0"/>
              <a:t>function/policy/model.</a:t>
            </a:r>
            <a:endParaRPr lang="zh-CN" altLang="en-US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Optimize </a:t>
            </a:r>
            <a:r>
              <a:rPr lang="en-US" altLang="zh-CN" sz="2400" dirty="0"/>
              <a:t>value </a:t>
            </a:r>
            <a:r>
              <a:rPr lang="en-US" altLang="zh-CN" sz="2400" dirty="0" smtClean="0"/>
              <a:t>function/policy/model end-to-end.</a:t>
            </a:r>
            <a:endParaRPr lang="zh-CN" altLang="en-US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Using stochastic gradient </a:t>
            </a:r>
            <a:r>
              <a:rPr lang="en-US" altLang="zh-CN" sz="2400" dirty="0" smtClean="0"/>
              <a:t>descent.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Previous approaches: input state and action, output Q-value.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DQN: input state, output Q-values; reduce computation.</a:t>
            </a:r>
            <a:endParaRPr lang="zh-CN" altLang="en-US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1" y="4042736"/>
            <a:ext cx="9848295" cy="258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676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From Q-learning to Deep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Q-learning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5830825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Represent value function by deep Q-network with weights w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Define objective function by mean-squared error in Q-values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Leading </a:t>
            </a:r>
            <a:r>
              <a:rPr lang="en-US" altLang="zh-CN" sz="2400" dirty="0"/>
              <a:t>to the following Q-learning gradient </a:t>
            </a: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Optimize objective end-to-end by SGD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endParaRPr lang="zh-CN" altLang="en-US" sz="2400" dirty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743" y="1244921"/>
            <a:ext cx="3467593" cy="64084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88" y="2403507"/>
            <a:ext cx="6435585" cy="152042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89" y="4678840"/>
            <a:ext cx="7069584" cy="83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397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Deep Q-Network on Atari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011325" cy="3910299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Goal</a:t>
            </a:r>
            <a:endParaRPr lang="en-US" altLang="zh-CN" sz="2400" dirty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Create </a:t>
            </a:r>
            <a:r>
              <a:rPr lang="en-US" altLang="zh-CN" sz="2400" dirty="0"/>
              <a:t>a single neural network agent that is </a:t>
            </a:r>
            <a:r>
              <a:rPr lang="en-US" altLang="zh-CN" sz="2400" dirty="0" smtClean="0"/>
              <a:t>able to </a:t>
            </a:r>
            <a:r>
              <a:rPr lang="en-US" altLang="zh-CN" sz="2400" dirty="0"/>
              <a:t>successfully learn to play </a:t>
            </a:r>
            <a:r>
              <a:rPr lang="en-US" altLang="zh-CN" sz="2400" dirty="0" smtClean="0"/>
              <a:t>49 Atari 2600 arcade games.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Learn </a:t>
            </a:r>
            <a:r>
              <a:rPr lang="en-US" altLang="zh-CN" sz="2400" dirty="0"/>
              <a:t>strictly from experience - no </a:t>
            </a:r>
            <a:r>
              <a:rPr lang="en-US" altLang="zh-CN" sz="2400" dirty="0" smtClean="0"/>
              <a:t>pre-training.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Data: </a:t>
            </a:r>
            <a:r>
              <a:rPr lang="en-US" altLang="zh-CN" sz="2400" dirty="0"/>
              <a:t>game screen + score</a:t>
            </a:r>
            <a:r>
              <a:rPr lang="en-US" altLang="zh-CN" sz="2400" dirty="0" smtClean="0"/>
              <a:t>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No game-specific tuning</a:t>
            </a:r>
            <a:r>
              <a:rPr lang="en-US" altLang="zh-CN" sz="2400" dirty="0" smtClean="0"/>
              <a:t>.</a:t>
            </a:r>
            <a:endParaRPr lang="en-US" altLang="zh-CN" sz="2400" dirty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0981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Deep Q-Network on Atari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2950036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State - each unique screenshot corresponds to one state.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210*160 pixels with 128 color palette. 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Action – 18 corresponding to: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9 directions of joystick (including no input)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9 directions + button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Reward – Change of game score.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372" y="1342301"/>
            <a:ext cx="4160541" cy="30588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02" y="4306564"/>
            <a:ext cx="8011886" cy="248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188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ea typeface="微软雅黑" panose="020B0503020204020204" pitchFamily="34" charset="-122"/>
              </a:rPr>
              <a:t>Deep </a:t>
            </a:r>
            <a:r>
              <a:rPr lang="en-US" altLang="zh-CN" sz="2800" b="1" dirty="0" smtClean="0">
                <a:ea typeface="微软雅黑" panose="020B0503020204020204" pitchFamily="34" charset="-122"/>
              </a:rPr>
              <a:t>Q-Network </a:t>
            </a:r>
            <a:r>
              <a:rPr lang="en-US" altLang="zh-CN" sz="2800" b="1" dirty="0">
                <a:ea typeface="微软雅黑" panose="020B0503020204020204" pitchFamily="34" charset="-122"/>
              </a:rPr>
              <a:t>on Atari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0991229" cy="1989773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Schematic of network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Input: 4 successive frames to capture environment dynamically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2 convolutional layers + 2 fully connected layers 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Output: Q-values of 18 actions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699" y="2965688"/>
            <a:ext cx="6467660" cy="373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3124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827" y="27373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 smtClean="0">
                <a:latin typeface="+mn-lt"/>
              </a:rPr>
              <a:t>Motivation</a:t>
            </a:r>
            <a:endParaRPr lang="zh-CN" alt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65211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ea typeface="微软雅黑" panose="020B0503020204020204" pitchFamily="34" charset="-122"/>
              </a:rPr>
              <a:t>Deep </a:t>
            </a:r>
            <a:r>
              <a:rPr lang="en-US" altLang="zh-CN" sz="2800" b="1" dirty="0" smtClean="0">
                <a:ea typeface="微软雅黑" panose="020B0503020204020204" pitchFamily="34" charset="-122"/>
              </a:rPr>
              <a:t>Q-Network </a:t>
            </a:r>
            <a:r>
              <a:rPr lang="en-US" altLang="zh-CN" sz="2800" b="1" dirty="0">
                <a:ea typeface="微软雅黑" panose="020B0503020204020204" pitchFamily="34" charset="-122"/>
              </a:rPr>
              <a:t>on Atari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0991229" cy="1029511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Network structure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87" y="1574166"/>
            <a:ext cx="9993120" cy="38391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1982" y="5707464"/>
            <a:ext cx="11404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FF0000"/>
                </a:solidFill>
              </a:rPr>
              <a:t>Network architecture and hyper-parameters fixed across all games.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8914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Stability Issues with DQN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121857" cy="4470453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 smtClean="0">
                <a:solidFill>
                  <a:srgbClr val="FF0000"/>
                </a:solidFill>
              </a:rPr>
              <a:t>Naïve </a:t>
            </a:r>
            <a:r>
              <a:rPr lang="en-US" altLang="zh-CN" sz="2800" dirty="0" smtClean="0">
                <a:solidFill>
                  <a:srgbClr val="FF0000"/>
                </a:solidFill>
              </a:rPr>
              <a:t>DQN </a:t>
            </a:r>
            <a:r>
              <a:rPr lang="en-US" altLang="zh-CN" sz="2800" dirty="0" smtClean="0">
                <a:solidFill>
                  <a:srgbClr val="FF0000"/>
                </a:solidFill>
              </a:rPr>
              <a:t>oscillates or diverges with neural nets.</a:t>
            </a:r>
          </a:p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Data is sequential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Successive samples are </a:t>
            </a:r>
            <a:r>
              <a:rPr lang="en-US" altLang="zh-CN" sz="2400" dirty="0" smtClean="0"/>
              <a:t>highly correlated</a:t>
            </a:r>
            <a:r>
              <a:rPr lang="en-US" altLang="zh-CN" sz="2400" dirty="0"/>
              <a:t>, non-</a:t>
            </a:r>
            <a:r>
              <a:rPr lang="en-US" altLang="zh-CN" sz="2400" dirty="0" err="1"/>
              <a:t>iid</a:t>
            </a:r>
            <a:r>
              <a:rPr lang="en-US" altLang="zh-CN" sz="2400" dirty="0"/>
              <a:t>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Policy changes rapidly with slight changes to </a:t>
            </a:r>
            <a:r>
              <a:rPr lang="en-US" altLang="zh-CN" sz="2400" dirty="0" smtClean="0"/>
              <a:t>Q-values.</a:t>
            </a:r>
            <a:endParaRPr lang="en-US" altLang="zh-CN" sz="2400" dirty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Policy may oscillate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Distribution of data can swing from one extreme to another 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Scale </a:t>
            </a:r>
            <a:r>
              <a:rPr lang="en-US" altLang="zh-CN" sz="2400" dirty="0"/>
              <a:t>of rewards and Q-values is </a:t>
            </a:r>
            <a:r>
              <a:rPr lang="en-US" altLang="zh-CN" sz="2400" dirty="0" smtClean="0"/>
              <a:t>unknown.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Naive </a:t>
            </a:r>
            <a:r>
              <a:rPr lang="en-US" altLang="zh-CN" sz="2400" dirty="0" smtClean="0"/>
              <a:t>DQN </a:t>
            </a:r>
            <a:r>
              <a:rPr lang="en-US" altLang="zh-CN" sz="2400" dirty="0"/>
              <a:t>gradients can be </a:t>
            </a:r>
            <a:r>
              <a:rPr lang="en-US" altLang="zh-CN" sz="2400" dirty="0" smtClean="0"/>
              <a:t>large unstable </a:t>
            </a:r>
            <a:r>
              <a:rPr lang="en-US" altLang="zh-CN" sz="2400" dirty="0"/>
              <a:t>when </a:t>
            </a:r>
            <a:r>
              <a:rPr lang="en-US" altLang="zh-CN" sz="2400" dirty="0" smtClean="0"/>
              <a:t>back-propagated.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18080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Stable Deep RL (1): Experience Replay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矩形 11"/>
              <p:cNvSpPr/>
              <p:nvPr/>
            </p:nvSpPr>
            <p:spPr>
              <a:xfrm>
                <a:off x="514134" y="815958"/>
                <a:ext cx="11131906" cy="3470179"/>
              </a:xfrm>
              <a:prstGeom prst="rect">
                <a:avLst/>
              </a:prstGeom>
            </p:spPr>
            <p:txBody>
              <a:bodyPr wrap="square" lIns="68579" tIns="34289" rIns="68579" bIns="34289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2600" dirty="0">
                    <a:solidFill>
                      <a:srgbClr val="FF0000"/>
                    </a:solidFill>
                  </a:rPr>
                  <a:t>To remove correlations, build data-set from agent’s own </a:t>
                </a:r>
                <a:r>
                  <a:rPr lang="en-US" altLang="zh-CN" sz="2600" dirty="0" smtClean="0">
                    <a:solidFill>
                      <a:srgbClr val="FF0000"/>
                    </a:solidFill>
                  </a:rPr>
                  <a:t>experience.</a:t>
                </a: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endParaRPr lang="en-US" altLang="zh-CN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Take </a:t>
                </a:r>
                <a:r>
                  <a:rPr lang="en-US" altLang="zh-CN" sz="2400" dirty="0"/>
                  <a:t>action </a:t>
                </a:r>
                <a:r>
                  <a:rPr lang="en-US" altLang="zh-CN" sz="2400" i="1" dirty="0"/>
                  <a:t>at </a:t>
                </a:r>
                <a:r>
                  <a:rPr lang="en-US" altLang="zh-CN" sz="2400" dirty="0"/>
                  <a:t>according to 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altLang="zh-CN" sz="2400" dirty="0"/>
                  <a:t>-</a:t>
                </a:r>
                <a:r>
                  <a:rPr lang="en-US" altLang="zh-CN" sz="2400" dirty="0"/>
                  <a:t>greedy </a:t>
                </a:r>
                <a:r>
                  <a:rPr lang="en-US" altLang="zh-CN" sz="2400" dirty="0"/>
                  <a:t>policy</a:t>
                </a:r>
                <a:r>
                  <a:rPr lang="en-US" altLang="zh-CN" sz="2400" dirty="0" smtClean="0"/>
                  <a:t>.</a:t>
                </a: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Store transition (</a:t>
                </a:r>
                <a:r>
                  <a:rPr lang="en-US" altLang="zh-CN" sz="2400" i="1" dirty="0" err="1"/>
                  <a:t>s</a:t>
                </a:r>
                <a:r>
                  <a:rPr lang="en-US" altLang="zh-CN" sz="2400" i="1" baseline="-25000" dirty="0" err="1"/>
                  <a:t>t</a:t>
                </a:r>
                <a:r>
                  <a:rPr lang="en-US" altLang="zh-CN" sz="2400" i="1" dirty="0"/>
                  <a:t>, a</a:t>
                </a:r>
                <a:r>
                  <a:rPr lang="en-US" altLang="zh-CN" sz="2400" i="1" baseline="-25000" dirty="0"/>
                  <a:t>t</a:t>
                </a:r>
                <a:r>
                  <a:rPr lang="en-US" altLang="zh-CN" sz="2400" i="1" dirty="0"/>
                  <a:t>, r</a:t>
                </a:r>
                <a:r>
                  <a:rPr lang="en-US" altLang="zh-CN" sz="2400" i="1" baseline="-25000" dirty="0"/>
                  <a:t>t+1</a:t>
                </a:r>
                <a:r>
                  <a:rPr lang="en-US" altLang="zh-CN" sz="2400" i="1" dirty="0"/>
                  <a:t>, s</a:t>
                </a:r>
                <a:r>
                  <a:rPr lang="en-US" altLang="zh-CN" sz="2400" i="1" baseline="-25000" dirty="0"/>
                  <a:t>t+1</a:t>
                </a:r>
                <a:r>
                  <a:rPr lang="en-US" altLang="zh-CN" sz="2400" dirty="0"/>
                  <a:t>) in replay memory </a:t>
                </a:r>
                <a:r>
                  <a:rPr lang="en-US" altLang="zh-CN" sz="2400" i="1" dirty="0"/>
                  <a:t>D</a:t>
                </a:r>
                <a:r>
                  <a:rPr lang="en-US" altLang="zh-CN" sz="2400" dirty="0" smtClean="0"/>
                  <a:t>.</a:t>
                </a:r>
                <a:endParaRPr lang="en-US" altLang="zh-CN" sz="2400" dirty="0" smtClean="0">
                  <a:solidFill>
                    <a:srgbClr val="FF0000"/>
                  </a:solidFill>
                </a:endParaRPr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/>
                  <a:t>Sample random mini-batch of transitions (</a:t>
                </a:r>
                <a:r>
                  <a:rPr lang="en-US" altLang="zh-CN" sz="2400" i="1" dirty="0" smtClean="0"/>
                  <a:t>s, a, r, s</a:t>
                </a:r>
                <a:r>
                  <a:rPr lang="en-US" altLang="zh-CN" sz="2400" dirty="0" smtClean="0"/>
                  <a:t>’) </a:t>
                </a:r>
                <a:r>
                  <a:rPr lang="en-US" altLang="zh-CN" sz="2400" dirty="0"/>
                  <a:t>from </a:t>
                </a:r>
                <a:r>
                  <a:rPr lang="en-US" altLang="zh-CN" sz="2400" i="1" dirty="0"/>
                  <a:t>D</a:t>
                </a:r>
                <a:r>
                  <a:rPr lang="en-US" altLang="zh-CN" sz="2400" dirty="0"/>
                  <a:t> </a:t>
                </a:r>
                <a:endParaRPr lang="en-US" altLang="zh-CN" sz="2400" dirty="0" smtClean="0"/>
              </a:p>
              <a:p>
                <a:pPr marL="285750" indent="-285750">
                  <a:lnSpc>
                    <a:spcPct val="130000"/>
                  </a:lnSpc>
                  <a:buFont typeface="Wingdings" charset="2"/>
                  <a:buChar char="p"/>
                </a:pPr>
                <a:r>
                  <a:rPr lang="en-US" altLang="zh-CN" sz="2400" dirty="0" smtClean="0"/>
                  <a:t>Optimize </a:t>
                </a:r>
                <a:r>
                  <a:rPr lang="en-US" altLang="zh-CN" sz="2400" dirty="0"/>
                  <a:t>MSE between Q-network and Q-learning targets, e.g. </a:t>
                </a:r>
                <a:br>
                  <a:rPr lang="en-US" altLang="zh-CN" sz="2400" dirty="0"/>
                </a:br>
                <a:endParaRPr lang="en-US" altLang="zh-CN" sz="2400" dirty="0"/>
              </a:p>
            </p:txBody>
          </p:sp>
        </mc:Choice>
        <mc:Fallback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34" y="815958"/>
                <a:ext cx="11131906" cy="3470179"/>
              </a:xfrm>
              <a:prstGeom prst="rect">
                <a:avLst/>
              </a:prstGeom>
              <a:blipFill>
                <a:blip r:embed="rId2"/>
                <a:stretch>
                  <a:fillRect l="-11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57" y="3713210"/>
            <a:ext cx="7961976" cy="106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870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Stable Deep RL (2): Fixed Target Q-Network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3" y="815958"/>
            <a:ext cx="11121857" cy="5430715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rgbClr val="FF0000"/>
                </a:solidFill>
              </a:rPr>
              <a:t>To avoid oscillations, fix parameters used in Q-learning </a:t>
            </a:r>
            <a:r>
              <a:rPr lang="en-US" altLang="zh-CN" sz="2800" dirty="0" smtClean="0">
                <a:solidFill>
                  <a:srgbClr val="FF0000"/>
                </a:solidFill>
              </a:rPr>
              <a:t>target.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Compute Q-learning targets w.r.t. old, fixed parameters </a:t>
            </a:r>
            <a:r>
              <a:rPr lang="en-US" altLang="zh-CN" sz="2400" i="1" dirty="0" smtClean="0"/>
              <a:t>w</a:t>
            </a:r>
            <a:r>
              <a:rPr lang="en-US" altLang="zh-CN" sz="2400" b="1" baseline="30000" dirty="0" smtClean="0"/>
              <a:t>-</a:t>
            </a:r>
            <a:r>
              <a:rPr lang="en-US" altLang="zh-CN" sz="2400" dirty="0" smtClean="0"/>
              <a:t>.</a:t>
            </a:r>
          </a:p>
          <a:p>
            <a:pPr>
              <a:lnSpc>
                <a:spcPct val="130000"/>
              </a:lnSpc>
            </a:pPr>
            <a:endParaRPr lang="en-US" altLang="zh-CN" sz="2400" dirty="0"/>
          </a:p>
          <a:p>
            <a:pPr>
              <a:lnSpc>
                <a:spcPct val="130000"/>
              </a:lnSpc>
            </a:pP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Optimize </a:t>
            </a:r>
            <a:r>
              <a:rPr lang="en-US" altLang="zh-CN" sz="2400" dirty="0"/>
              <a:t>MSE between Q-network and Q-learning </a:t>
            </a:r>
            <a:r>
              <a:rPr lang="en-US" altLang="zh-CN" sz="2400" dirty="0" smtClean="0"/>
              <a:t>targets.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Periodically </a:t>
            </a:r>
            <a:r>
              <a:rPr lang="en-US" altLang="zh-CN" sz="2400" dirty="0"/>
              <a:t>update fixed parameters </a:t>
            </a:r>
            <a:r>
              <a:rPr lang="en-US" altLang="zh-CN" sz="2400" i="1" dirty="0" smtClean="0"/>
              <a:t>w</a:t>
            </a:r>
            <a:r>
              <a:rPr lang="en-US" altLang="zh-CN" sz="2400" b="1" baseline="30000" dirty="0" smtClean="0"/>
              <a:t>-</a:t>
            </a:r>
            <a:r>
              <a:rPr lang="en-US" altLang="zh-CN" sz="2400" i="1" dirty="0" smtClean="0"/>
              <a:t> </a:t>
            </a:r>
            <a:r>
              <a:rPr lang="en-US" altLang="zh-CN" sz="2400" dirty="0" smtClean="0">
                <a:sym typeface="Wingdings" panose="05000000000000000000" pitchFamily="2" charset="2"/>
              </a:rPr>
              <a:t> </a:t>
            </a:r>
            <a:r>
              <a:rPr lang="en-US" altLang="zh-CN" sz="2400" i="1" dirty="0"/>
              <a:t>w</a:t>
            </a:r>
            <a:r>
              <a:rPr lang="en-US" altLang="zh-CN" sz="2400" dirty="0" smtClean="0"/>
              <a:t>.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endParaRPr lang="en-US" altLang="zh-CN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424" y="2384174"/>
            <a:ext cx="3597309" cy="6790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671" y="3758084"/>
            <a:ext cx="8279842" cy="109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997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Stable Deep RL (3): Reward/Value Range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3510190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rgbClr val="FF0000"/>
                </a:solidFill>
              </a:rPr>
              <a:t>To </a:t>
            </a:r>
            <a:r>
              <a:rPr lang="en-US" altLang="zh-CN" sz="2800" dirty="0" smtClean="0">
                <a:solidFill>
                  <a:srgbClr val="FF0000"/>
                </a:solidFill>
              </a:rPr>
              <a:t>resolve unstable gradient, clip rewards.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DQN clips the rewards to </a:t>
            </a:r>
            <a:r>
              <a:rPr lang="en-US" altLang="zh-CN" sz="2400" dirty="0"/>
              <a:t>[</a:t>
            </a:r>
            <a:r>
              <a:rPr lang="en-US" altLang="zh-CN" sz="2400" i="1" dirty="0" smtClean="0"/>
              <a:t>-</a:t>
            </a:r>
            <a:r>
              <a:rPr lang="en-US" altLang="zh-CN" sz="2400" dirty="0" smtClean="0"/>
              <a:t>1</a:t>
            </a:r>
            <a:r>
              <a:rPr lang="en-US" altLang="zh-CN" sz="2400" i="1" dirty="0"/>
              <a:t>,</a:t>
            </a:r>
            <a:r>
              <a:rPr lang="en-US" altLang="zh-CN" sz="2400" i="1" dirty="0" smtClean="0"/>
              <a:t> </a:t>
            </a:r>
            <a:r>
              <a:rPr lang="en-US" altLang="zh-CN" sz="2400" dirty="0"/>
              <a:t>+</a:t>
            </a:r>
            <a:r>
              <a:rPr lang="en-US" altLang="zh-CN" sz="2400" dirty="0" smtClean="0"/>
              <a:t>1</a:t>
            </a:r>
            <a:r>
              <a:rPr lang="en-US" altLang="zh-CN" sz="2400" dirty="0" smtClean="0"/>
              <a:t>]</a:t>
            </a:r>
            <a:r>
              <a:rPr lang="en-US" altLang="zh-CN" sz="2400" dirty="0" smtClean="0"/>
              <a:t>.</a:t>
            </a:r>
            <a:endParaRPr lang="en-US" altLang="zh-CN" sz="2400" dirty="0" smtClean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Positive reward </a:t>
            </a:r>
            <a:r>
              <a:rPr lang="en-US" altLang="zh-CN" sz="2400" dirty="0" smtClean="0">
                <a:sym typeface="Wingdings" panose="05000000000000000000" pitchFamily="2" charset="2"/>
              </a:rPr>
              <a:t> 1, negative reward  -1, 0 unchanged.</a:t>
            </a: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This prevents Q-values from becoming too </a:t>
            </a:r>
            <a:r>
              <a:rPr lang="en-US" altLang="zh-CN" sz="2400" dirty="0" smtClean="0"/>
              <a:t>large.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Ensures gradients are </a:t>
            </a:r>
            <a:r>
              <a:rPr lang="en-US" altLang="zh-CN" sz="2400" dirty="0" smtClean="0"/>
              <a:t>well-conditioned.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Can’t tell difference between small and large </a:t>
            </a:r>
            <a:r>
              <a:rPr lang="en-US" altLang="zh-CN" sz="2400" dirty="0" smtClean="0"/>
              <a:t>rewards.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8721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Summary of DQN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4950584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rgbClr val="FF0000"/>
                </a:solidFill>
              </a:rPr>
              <a:t>DQN provides a stable solution to deep value-based </a:t>
            </a:r>
            <a:r>
              <a:rPr lang="en-US" altLang="zh-CN" sz="2400" dirty="0" smtClean="0">
                <a:solidFill>
                  <a:srgbClr val="FF0000"/>
                </a:solidFill>
              </a:rPr>
              <a:t>RL.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Use </a:t>
            </a:r>
            <a:r>
              <a:rPr lang="en-US" altLang="zh-CN" sz="2400" dirty="0">
                <a:solidFill>
                  <a:srgbClr val="FF0000"/>
                </a:solidFill>
              </a:rPr>
              <a:t>experience </a:t>
            </a:r>
            <a:r>
              <a:rPr lang="en-US" altLang="zh-CN" sz="2400" dirty="0" smtClean="0">
                <a:solidFill>
                  <a:srgbClr val="FF0000"/>
                </a:solidFill>
              </a:rPr>
              <a:t>replay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Break correlations in data, bring us back to </a:t>
            </a:r>
            <a:r>
              <a:rPr lang="en-US" altLang="zh-CN" sz="2400" dirty="0" err="1"/>
              <a:t>iid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setting.</a:t>
            </a:r>
            <a:endParaRPr lang="en-US" altLang="zh-CN" sz="2400" dirty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Learn from all past </a:t>
            </a:r>
            <a:r>
              <a:rPr lang="en-US" altLang="zh-CN" sz="2400" dirty="0" smtClean="0"/>
              <a:t>policies.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Freeze </a:t>
            </a:r>
            <a:r>
              <a:rPr lang="en-US" altLang="zh-CN" sz="2400" dirty="0">
                <a:solidFill>
                  <a:srgbClr val="FF0000"/>
                </a:solidFill>
              </a:rPr>
              <a:t>target Q-network 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Avoid </a:t>
            </a:r>
            <a:r>
              <a:rPr lang="en-US" altLang="zh-CN" sz="2400" dirty="0" smtClean="0"/>
              <a:t>oscillations.</a:t>
            </a: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Break correlations between Q-network and </a:t>
            </a:r>
            <a:r>
              <a:rPr lang="en-US" altLang="zh-CN" sz="2400" dirty="0" smtClean="0"/>
              <a:t>target.</a:t>
            </a:r>
            <a:endParaRPr lang="en-US" altLang="zh-CN" sz="2400" dirty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>
                <a:solidFill>
                  <a:srgbClr val="FF0000"/>
                </a:solidFill>
              </a:rPr>
              <a:t>Clip</a:t>
            </a:r>
            <a:r>
              <a:rPr lang="en-US" altLang="zh-CN" sz="2400" dirty="0"/>
              <a:t> rewards or </a:t>
            </a:r>
            <a:r>
              <a:rPr lang="en-US" altLang="zh-CN" sz="2400" dirty="0">
                <a:solidFill>
                  <a:srgbClr val="FF0000"/>
                </a:solidFill>
              </a:rPr>
              <a:t>normalize</a:t>
            </a:r>
            <a:r>
              <a:rPr lang="en-US" altLang="zh-CN" sz="2400" dirty="0"/>
              <a:t> network adaptively to sensible </a:t>
            </a:r>
            <a:r>
              <a:rPr lang="en-US" altLang="zh-CN" sz="2400" dirty="0" smtClean="0"/>
              <a:t>range</a:t>
            </a:r>
            <a:endParaRPr lang="en-US" altLang="zh-CN" sz="2400" dirty="0"/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/>
              <a:t>Robust </a:t>
            </a:r>
            <a:r>
              <a:rPr lang="en-US" altLang="zh-CN" sz="2400" dirty="0" smtClean="0"/>
              <a:t>gradients.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49579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Summary of DQN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05" y="1099504"/>
            <a:ext cx="6864928" cy="550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254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827" y="27373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 smtClean="0">
                <a:latin typeface="+mn-lt"/>
              </a:rPr>
              <a:t>Experiments</a:t>
            </a:r>
            <a:endParaRPr lang="zh-CN" alt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93736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DQN Results in Atari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0" y="1099504"/>
            <a:ext cx="8554644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7130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How Much </a:t>
            </a:r>
            <a:r>
              <a:rPr lang="en-US" altLang="zh-CN" sz="2800" b="1" dirty="0">
                <a:ea typeface="微软雅黑" panose="020B0503020204020204" pitchFamily="34" charset="-122"/>
              </a:rPr>
              <a:t>D</a:t>
            </a:r>
            <a:r>
              <a:rPr lang="en-US" altLang="zh-CN" sz="2800" b="1" dirty="0" smtClean="0">
                <a:ea typeface="微软雅黑" panose="020B0503020204020204" pitchFamily="34" charset="-122"/>
              </a:rPr>
              <a:t>oes DQN Help?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865" y="2169242"/>
            <a:ext cx="8535591" cy="298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890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Motivation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1" name="圆角矩形标注 10"/>
          <p:cNvSpPr/>
          <p:nvPr/>
        </p:nvSpPr>
        <p:spPr>
          <a:xfrm>
            <a:off x="2438400" y="2327818"/>
            <a:ext cx="6912871" cy="1431984"/>
          </a:xfrm>
          <a:prstGeom prst="wedgeRoundRectCallout">
            <a:avLst>
              <a:gd name="adj1" fmla="val 32156"/>
              <a:gd name="adj2" fmla="val 76232"/>
              <a:gd name="adj3" fmla="val 16667"/>
            </a:avLst>
          </a:prstGeom>
          <a:noFill/>
          <a:ln w="63500" cap="rnd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Automatically convert unstructured information into useful, actionable knowledge.</a:t>
            </a:r>
            <a:endParaRPr lang="zh-CN" altLang="en-US" sz="28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56440" y="4345858"/>
            <a:ext cx="3490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 smtClean="0"/>
              <a:t>Demis</a:t>
            </a:r>
            <a:r>
              <a:rPr lang="en-US" altLang="zh-CN" sz="2800" b="1" dirty="0" smtClean="0"/>
              <a:t> </a:t>
            </a:r>
            <a:r>
              <a:rPr lang="en-US" altLang="zh-CN" sz="2800" b="1" dirty="0" err="1" smtClean="0"/>
              <a:t>Hassabis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5610820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Training and Stability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720" y="1002814"/>
            <a:ext cx="7544853" cy="261974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720" y="3925826"/>
            <a:ext cx="7544853" cy="261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6336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Visualization of Q-value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415" y="1055962"/>
            <a:ext cx="3761122" cy="25519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74" y="3933962"/>
            <a:ext cx="11145805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49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Visualization of Q-value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28" y="1231290"/>
            <a:ext cx="9069066" cy="523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184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Comparison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3910299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>
              <a:lnSpc>
                <a:spcPct val="130000"/>
              </a:lnSpc>
            </a:pPr>
            <a:r>
              <a:rPr lang="en-US" altLang="zh-CN" sz="2400" dirty="0" smtClean="0"/>
              <a:t>Average total reward</a:t>
            </a:r>
            <a:endParaRPr lang="en-US" altLang="zh-CN" sz="2400" dirty="0"/>
          </a:p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>
              <a:lnSpc>
                <a:spcPct val="130000"/>
              </a:lnSpc>
            </a:pPr>
            <a:endParaRPr lang="en-US" altLang="zh-CN" sz="2400" dirty="0"/>
          </a:p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>
              <a:lnSpc>
                <a:spcPct val="130000"/>
              </a:lnSpc>
            </a:pPr>
            <a:endParaRPr lang="en-US" altLang="zh-CN" sz="2400" dirty="0"/>
          </a:p>
          <a:p>
            <a:pPr>
              <a:lnSpc>
                <a:spcPct val="130000"/>
              </a:lnSpc>
            </a:pPr>
            <a:endParaRPr lang="en-US" altLang="zh-CN" sz="2400" dirty="0"/>
          </a:p>
          <a:p>
            <a:pPr>
              <a:lnSpc>
                <a:spcPct val="130000"/>
              </a:lnSpc>
            </a:pPr>
            <a:r>
              <a:rPr lang="en-US" altLang="zh-CN" sz="2400" dirty="0" smtClean="0"/>
              <a:t>Single best performance episode</a:t>
            </a: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8" y="1871162"/>
            <a:ext cx="10254237" cy="189282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8" y="4874795"/>
            <a:ext cx="10254237" cy="98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998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827" y="27373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>
                <a:latin typeface="+mn-lt"/>
              </a:rPr>
              <a:t>C</a:t>
            </a:r>
            <a:r>
              <a:rPr lang="en-US" altLang="zh-CN" sz="4800" b="1" dirty="0" smtClean="0">
                <a:latin typeface="+mn-lt"/>
              </a:rPr>
              <a:t>onclusion</a:t>
            </a:r>
            <a:endParaRPr lang="zh-CN" alt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648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3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ea typeface="微软雅黑" panose="020B0503020204020204" pitchFamily="34" charset="-122"/>
              </a:rPr>
              <a:t>Take-Home Messages</a:t>
            </a:r>
            <a:endParaRPr lang="zh-CN" altLang="en-US" sz="2800" b="1" dirty="0"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34" y="815958"/>
            <a:ext cx="9928484" cy="3910299"/>
          </a:xfrm>
          <a:prstGeom prst="rect">
            <a:avLst/>
          </a:prstGeom>
        </p:spPr>
        <p:txBody>
          <a:bodyPr wrap="square" lIns="68579" tIns="34289" rIns="68579" bIns="34289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>
              <a:lnSpc>
                <a:spcPct val="130000"/>
              </a:lnSpc>
            </a:pPr>
            <a:endParaRPr lang="en-US" altLang="zh-CN" sz="2400" dirty="0" smtClean="0"/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Deep learning + reinforcement learning.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A variant of Q-learning.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Experience replay + stochastic mini-batch update.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Fixed-target Q-network.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Reward clip</a:t>
            </a:r>
            <a:r>
              <a:rPr lang="en-US" altLang="zh-CN" sz="2400" dirty="0" smtClean="0"/>
              <a:t>.</a:t>
            </a:r>
          </a:p>
          <a:p>
            <a:pPr marL="285750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2400" dirty="0" smtClean="0"/>
              <a:t>Reinforcement learning has a long way to go.</a:t>
            </a:r>
            <a:endParaRPr lang="en-US" altLang="zh-CN" sz="2400" dirty="0" smtClean="0"/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43729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46633" y="3363516"/>
            <a:ext cx="2440725" cy="92332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kumimoji="1" lang="en-US" altLang="zh-CN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Thanks!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" y="3610575"/>
            <a:ext cx="917780" cy="1964725"/>
          </a:xfrm>
          <a:prstGeom prst="rect">
            <a:avLst/>
          </a:prstGeom>
          <a:solidFill>
            <a:srgbClr val="FABC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423689" y="3610575"/>
            <a:ext cx="3775130" cy="1964725"/>
          </a:xfrm>
          <a:prstGeom prst="rect">
            <a:avLst/>
          </a:prstGeom>
          <a:solidFill>
            <a:srgbClr val="FABC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47210" y="4331657"/>
            <a:ext cx="7189272" cy="60993"/>
          </a:xfrm>
          <a:prstGeom prst="rect">
            <a:avLst/>
          </a:prstGeom>
          <a:solidFill>
            <a:srgbClr val="FABC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86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Motivation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1" name="圆角矩形标注 10"/>
          <p:cNvSpPr/>
          <p:nvPr/>
        </p:nvSpPr>
        <p:spPr>
          <a:xfrm>
            <a:off x="2438400" y="2327818"/>
            <a:ext cx="6912871" cy="1431984"/>
          </a:xfrm>
          <a:prstGeom prst="wedgeRoundRectCallout">
            <a:avLst>
              <a:gd name="adj1" fmla="val 32156"/>
              <a:gd name="adj2" fmla="val 76232"/>
              <a:gd name="adj3" fmla="val 16667"/>
            </a:avLst>
          </a:prstGeom>
          <a:noFill/>
          <a:ln w="63500" cap="rnd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Create an AI system that has the ability to learn for itself from experience.</a:t>
            </a:r>
            <a:endParaRPr lang="zh-CN" altLang="en-US" sz="28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56440" y="4345858"/>
            <a:ext cx="3490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 smtClean="0"/>
              <a:t>Demis</a:t>
            </a:r>
            <a:r>
              <a:rPr lang="en-US" altLang="zh-CN" sz="2800" b="1" dirty="0" smtClean="0"/>
              <a:t> </a:t>
            </a:r>
            <a:r>
              <a:rPr lang="en-US" altLang="zh-CN" sz="2800" b="1" dirty="0" err="1" smtClean="0"/>
              <a:t>Hassabis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941244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Motivation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1" name="圆角矩形标注 10"/>
          <p:cNvSpPr/>
          <p:nvPr/>
        </p:nvSpPr>
        <p:spPr>
          <a:xfrm>
            <a:off x="2438400" y="2327818"/>
            <a:ext cx="6912871" cy="1431984"/>
          </a:xfrm>
          <a:prstGeom prst="wedgeRoundRectCallout">
            <a:avLst>
              <a:gd name="adj1" fmla="val 32156"/>
              <a:gd name="adj2" fmla="val 76232"/>
              <a:gd name="adj3" fmla="val 16667"/>
            </a:avLst>
          </a:prstGeom>
          <a:noFill/>
          <a:ln w="63500" cap="rnd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Can do stuff that maybe we don’t know how to program.</a:t>
            </a:r>
            <a:endParaRPr lang="zh-CN" altLang="en-US" sz="28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56440" y="4345858"/>
            <a:ext cx="3490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 smtClean="0"/>
              <a:t>Demis</a:t>
            </a:r>
            <a:r>
              <a:rPr lang="en-US" altLang="zh-CN" sz="2800" b="1" dirty="0" smtClean="0"/>
              <a:t> </a:t>
            </a:r>
            <a:r>
              <a:rPr lang="en-US" altLang="zh-CN" sz="2800" b="1" dirty="0" err="1" smtClean="0"/>
              <a:t>Hassabis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026905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6185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Motivation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750142" y="2871020"/>
            <a:ext cx="94979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In short,</a:t>
            </a:r>
          </a:p>
          <a:p>
            <a:r>
              <a:rPr lang="en-US" altLang="zh-CN" sz="2800" b="1" dirty="0" smtClean="0"/>
              <a:t>	</a:t>
            </a:r>
          </a:p>
          <a:p>
            <a:r>
              <a:rPr lang="en-US" altLang="zh-CN" sz="3600" b="1" dirty="0" smtClean="0">
                <a:solidFill>
                  <a:srgbClr val="FF0000"/>
                </a:solidFill>
              </a:rPr>
              <a:t>Create artificial general intelligence.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834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827" y="27373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 smtClean="0">
                <a:latin typeface="+mn-lt"/>
              </a:rPr>
              <a:t>Reinforcement</a:t>
            </a:r>
            <a:r>
              <a:rPr lang="zh-CN" altLang="en-US" sz="4800" b="1" dirty="0" smtClean="0">
                <a:latin typeface="+mn-lt"/>
              </a:rPr>
              <a:t> </a:t>
            </a:r>
            <a:r>
              <a:rPr lang="en-US" altLang="zh-CN" sz="4800" b="1" dirty="0" smtClean="0">
                <a:latin typeface="+mn-lt"/>
              </a:rPr>
              <a:t>Learning</a:t>
            </a:r>
            <a:endParaRPr lang="zh-CN" alt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43508" y="699542"/>
            <a:ext cx="87849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83921" y="132781"/>
            <a:ext cx="8598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Many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F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aces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of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R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einforcement</a:t>
            </a:r>
            <a:r>
              <a:rPr lang="zh-CN" altLang="en-US" sz="2800" b="1" dirty="0" smtClean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latin typeface="+mj-lt"/>
                <a:ea typeface="微软雅黑" panose="020B0503020204020204" pitchFamily="34" charset="-122"/>
              </a:rPr>
              <a:t>L</a:t>
            </a:r>
            <a:r>
              <a:rPr lang="en-US" altLang="zh-CN" sz="2800" b="1" dirty="0" smtClean="0">
                <a:latin typeface="+mj-lt"/>
                <a:ea typeface="微软雅黑" panose="020B0503020204020204" pitchFamily="34" charset="-122"/>
              </a:rPr>
              <a:t>earning</a:t>
            </a:r>
            <a:endParaRPr lang="zh-CN" altLang="en-US" sz="2800" b="1" dirty="0"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211439" y="159106"/>
            <a:ext cx="421791" cy="557653"/>
            <a:chOff x="137808" y="0"/>
            <a:chExt cx="293732" cy="699542"/>
          </a:xfrm>
        </p:grpSpPr>
        <p:sp>
          <p:nvSpPr>
            <p:cNvPr id="15" name="矩形 14"/>
            <p:cNvSpPr/>
            <p:nvPr/>
          </p:nvSpPr>
          <p:spPr>
            <a:xfrm>
              <a:off x="137808" y="0"/>
              <a:ext cx="50519" cy="699542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18879" y="0"/>
              <a:ext cx="50519" cy="699542"/>
            </a:xfrm>
            <a:prstGeom prst="rect">
              <a:avLst/>
            </a:prstGeom>
            <a:solidFill>
              <a:srgbClr val="95BC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9950" y="0"/>
              <a:ext cx="50519" cy="699542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1021" y="0"/>
              <a:ext cx="50519" cy="699542"/>
            </a:xfrm>
            <a:prstGeom prst="rect">
              <a:avLst/>
            </a:prstGeom>
            <a:solidFill>
              <a:srgbClr val="BF3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20"/>
              <a:endParaRPr lang="zh-CN" altLang="en-US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224" y="866672"/>
            <a:ext cx="5781474" cy="582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229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Comic Sans MS"/>
        <a:ea typeface="微软雅黑"/>
        <a:cs typeface=""/>
      </a:majorFont>
      <a:minorFont>
        <a:latin typeface="Comic Sans M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1941</TotalTime>
  <Words>1285</Words>
  <Application>Microsoft Office PowerPoint</Application>
  <PresentationFormat>宽屏</PresentationFormat>
  <Paragraphs>267</Paragraphs>
  <Slides>46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46</vt:i4>
      </vt:variant>
    </vt:vector>
  </HeadingPairs>
  <TitlesOfParts>
    <vt:vector size="56" baseType="lpstr">
      <vt:lpstr>等线</vt:lpstr>
      <vt:lpstr>宋体</vt:lpstr>
      <vt:lpstr>微软雅黑</vt:lpstr>
      <vt:lpstr>Arial</vt:lpstr>
      <vt:lpstr>Cambria Math</vt:lpstr>
      <vt:lpstr>Comic Sans MS</vt:lpstr>
      <vt:lpstr>Impact</vt:lpstr>
      <vt:lpstr>Wingdings</vt:lpstr>
      <vt:lpstr>Office 主题</vt:lpstr>
      <vt:lpstr>自定义设计方案</vt:lpstr>
      <vt:lpstr>PowerPoint 演示文稿</vt:lpstr>
      <vt:lpstr>PowerPoint 演示文稿</vt:lpstr>
      <vt:lpstr>Motivation</vt:lpstr>
      <vt:lpstr>PowerPoint 演示文稿</vt:lpstr>
      <vt:lpstr>PowerPoint 演示文稿</vt:lpstr>
      <vt:lpstr>PowerPoint 演示文稿</vt:lpstr>
      <vt:lpstr>PowerPoint 演示文稿</vt:lpstr>
      <vt:lpstr>Reinforcement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Deep Q-Network (DQN)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Experiments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Conclusion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江佳伟</cp:lastModifiedBy>
  <cp:revision>538</cp:revision>
  <cp:lastPrinted>2018-03-14T07:16:27Z</cp:lastPrinted>
  <dcterms:created xsi:type="dcterms:W3CDTF">2015-07-21T10:03:42Z</dcterms:created>
  <dcterms:modified xsi:type="dcterms:W3CDTF">2018-03-15T03:04:35Z</dcterms:modified>
</cp:coreProperties>
</file>

<file path=docProps/thumbnail.jpeg>
</file>